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0" r:id="rId2"/>
    <p:sldId id="317" r:id="rId3"/>
    <p:sldId id="318" r:id="rId4"/>
    <p:sldId id="319" r:id="rId5"/>
    <p:sldId id="320" r:id="rId6"/>
    <p:sldId id="257" r:id="rId7"/>
    <p:sldId id="272" r:id="rId8"/>
    <p:sldId id="273" r:id="rId9"/>
    <p:sldId id="274" r:id="rId10"/>
    <p:sldId id="271" r:id="rId11"/>
    <p:sldId id="283" r:id="rId12"/>
    <p:sldId id="275" r:id="rId13"/>
    <p:sldId id="276" r:id="rId14"/>
    <p:sldId id="277" r:id="rId15"/>
    <p:sldId id="284" r:id="rId16"/>
    <p:sldId id="285" r:id="rId17"/>
    <p:sldId id="287" r:id="rId18"/>
    <p:sldId id="286" r:id="rId19"/>
    <p:sldId id="28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9D2F2-0324-44DB-B21E-03367E3D76B5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7BA53-0297-49A8-80CD-C2EE9270A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You can use your textbook summary page to decide on what is key. Pretend you are making a cheat sheet. What info would you include.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4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Write the mnemonics or formulas you think you might forget this way when you don’t have to stress about remembering them while you are writing your test/exam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486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Look for words like compare, explain, describe – these words tell you what you are asked to do. </a:t>
            </a:r>
          </a:p>
          <a:p>
            <a:r>
              <a:rPr lang="en-CA" dirty="0"/>
              <a:t>Don’t just write everything you know about a topic. Use the verbs to make sure you answer the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458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Essays worth 40 marks should take up more time than questions worth 10 marks.</a:t>
            </a:r>
          </a:p>
          <a:p>
            <a:r>
              <a:rPr lang="en-CA" dirty="0"/>
              <a:t>If you finish early spend the time going over the questions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05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Diagrams of concepts require understanding of the material rather than just rote memorization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52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Studies show that the act of recalling information helps the information stick in your brain better. </a:t>
            </a:r>
          </a:p>
          <a:p>
            <a:r>
              <a:rPr lang="en-CA" dirty="0"/>
              <a:t>So once you think you know it, leave it for a day and then try to recall it. Then leave it for two days and try to recall it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9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Phrases like righty </a:t>
            </a:r>
            <a:r>
              <a:rPr lang="en-CA" dirty="0" err="1"/>
              <a:t>tighty</a:t>
            </a:r>
            <a:r>
              <a:rPr lang="en-CA" dirty="0"/>
              <a:t>, lefty </a:t>
            </a:r>
            <a:r>
              <a:rPr lang="en-CA" dirty="0" err="1"/>
              <a:t>loosey</a:t>
            </a:r>
            <a:endParaRPr lang="en-CA" dirty="0"/>
          </a:p>
          <a:p>
            <a:r>
              <a:rPr lang="en-CA" dirty="0"/>
              <a:t>Stories or analogies to help you remember ideas</a:t>
            </a:r>
          </a:p>
          <a:p>
            <a:r>
              <a:rPr lang="en-CA" dirty="0"/>
              <a:t>Use post it notes or flashcards – have them handy. Use them while on the bus, brushing your teeth, </a:t>
            </a:r>
            <a:r>
              <a:rPr lang="en-CA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73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637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more practice you get, the easier it is to remember what to do</a:t>
            </a:r>
          </a:p>
          <a:p>
            <a:r>
              <a:rPr lang="en-CA" dirty="0"/>
              <a:t>The time limit gives you practice in recalling information with a time limit. Similar to scrimmages in sports or rehearsals in recitals.</a:t>
            </a:r>
          </a:p>
          <a:p>
            <a:r>
              <a:rPr lang="en-CA" dirty="0"/>
              <a:t>Studies show that it is normal to “blank” out during stressful, pressure packed situations. Practicing makes test and exam situations less stressful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34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Studies show reading over your notes is the 	WORST way to remember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90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 is limited time. Make efficient use of how you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895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Time is limited. Don’t waste time mulling over a question you don’t know. That leaves less time for you to answer the questions you do know.</a:t>
            </a:r>
          </a:p>
          <a:p>
            <a:r>
              <a:rPr lang="en-CA" dirty="0"/>
              <a:t>Sometimes while answering one question, it will remind you how to do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CE8F5-1341-475C-BF40-2E24D91E80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40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27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102803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43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49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3587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14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9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3579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1450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82367" y="173024"/>
            <a:ext cx="96984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882367" y="1717275"/>
            <a:ext cx="9698400" cy="436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05845" y="3387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3659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882367" y="173024"/>
            <a:ext cx="96984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883967" y="1717267"/>
            <a:ext cx="4707600" cy="43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874835" y="1717267"/>
            <a:ext cx="4707600" cy="43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05845" y="3387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626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A0E7B487-9930-4951-BC4D-BBC8DF9B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noFill/>
          <a:ln>
            <a:noFill/>
          </a:ln>
          <a:scene3d>
            <a:camera prst="isometricOffAxis1Right"/>
            <a:lightRig rig="flat" dir="t"/>
          </a:scene3d>
          <a:sp3d extrusionH="247650"/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60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43454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60949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5722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03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617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011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12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12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152603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1nHcrUf5A4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atalia.blog.br/como-decorar-home-office-pequen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1824" y="732792"/>
            <a:ext cx="6844044" cy="5907619"/>
          </a:xfrm>
        </p:spPr>
      </p:pic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493" y="438827"/>
            <a:ext cx="6249625" cy="161034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>
                <a:solidFill>
                  <a:srgbClr val="093C71"/>
                </a:solidFill>
              </a:rPr>
              <a:t>Preparing for Exams at IONA 2</a:t>
            </a:r>
            <a:br>
              <a:rPr lang="en-US" dirty="0">
                <a:solidFill>
                  <a:srgbClr val="093C71"/>
                </a:solidFill>
              </a:rPr>
            </a:br>
            <a:endParaRPr lang="en-US" dirty="0">
              <a:solidFill>
                <a:srgbClr val="093C71"/>
              </a:solidFill>
            </a:endParaRPr>
          </a:p>
        </p:txBody>
      </p:sp>
      <p:pic>
        <p:nvPicPr>
          <p:cNvPr id="1026" name="Picture 2" descr="Iona Catholic Secondary School">
            <a:extLst>
              <a:ext uri="{FF2B5EF4-FFF2-40B4-BE49-F238E27FC236}">
                <a16:creationId xmlns:a16="http://schemas.microsoft.com/office/drawing/2014/main" id="{69495DC9-4E38-B17E-5592-DFF763F0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28" y="1038233"/>
            <a:ext cx="1412122" cy="26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4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93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C0F1B-59E8-4FC1-EEAD-6AF5DDA448FB}"/>
              </a:ext>
            </a:extLst>
          </p:cNvPr>
          <p:cNvSpPr txBox="1"/>
          <p:nvPr/>
        </p:nvSpPr>
        <p:spPr>
          <a:xfrm>
            <a:off x="396240" y="2519680"/>
            <a:ext cx="3921760" cy="1323439"/>
          </a:xfrm>
          <a:prstGeom prst="rect">
            <a:avLst/>
          </a:prstGeom>
          <a:solidFill>
            <a:srgbClr val="093C71"/>
          </a:solidFill>
          <a:ln w="317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Remembering Techniques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E0D9C-E54B-05DD-E368-8CFBB84F6B61}"/>
              </a:ext>
            </a:extLst>
          </p:cNvPr>
          <p:cNvSpPr txBox="1"/>
          <p:nvPr/>
        </p:nvSpPr>
        <p:spPr>
          <a:xfrm>
            <a:off x="6096000" y="1239519"/>
            <a:ext cx="5161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Mnemonics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Phrases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B8704-7BC9-42B3-6306-C8E136331F74}"/>
              </a:ext>
            </a:extLst>
          </p:cNvPr>
          <p:cNvSpPr txBox="1"/>
          <p:nvPr/>
        </p:nvSpPr>
        <p:spPr>
          <a:xfrm>
            <a:off x="6096000" y="2827456"/>
            <a:ext cx="516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Analogies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D2ACC-97E0-2EED-680E-661EDB958EEB}"/>
              </a:ext>
            </a:extLst>
          </p:cNvPr>
          <p:cNvSpPr txBox="1"/>
          <p:nvPr/>
        </p:nvSpPr>
        <p:spPr>
          <a:xfrm>
            <a:off x="6096000" y="4268857"/>
            <a:ext cx="541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Flashcards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749A3D-40E3-8A5E-4D43-A1F6B0DEBFCD}"/>
              </a:ext>
            </a:extLst>
          </p:cNvPr>
          <p:cNvCxnSpPr/>
          <p:nvPr/>
        </p:nvCxnSpPr>
        <p:spPr>
          <a:xfrm flipV="1">
            <a:off x="4439920" y="1717040"/>
            <a:ext cx="1580990" cy="10668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0DD635-38DB-0748-25FF-9E3F343DE413}"/>
              </a:ext>
            </a:extLst>
          </p:cNvPr>
          <p:cNvCxnSpPr>
            <a:cxnSpLocks/>
          </p:cNvCxnSpPr>
          <p:nvPr/>
        </p:nvCxnSpPr>
        <p:spPr>
          <a:xfrm>
            <a:off x="4439920" y="3181399"/>
            <a:ext cx="14833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11B94C-6750-620E-E10C-1877209E71EC}"/>
              </a:ext>
            </a:extLst>
          </p:cNvPr>
          <p:cNvCxnSpPr>
            <a:cxnSpLocks/>
          </p:cNvCxnSpPr>
          <p:nvPr/>
        </p:nvCxnSpPr>
        <p:spPr>
          <a:xfrm>
            <a:off x="4464210" y="3676601"/>
            <a:ext cx="1459070" cy="94619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FA2CD85-A228-FBA5-F8A6-6A9E1322E361}"/>
              </a:ext>
            </a:extLst>
          </p:cNvPr>
          <p:cNvSpPr/>
          <p:nvPr/>
        </p:nvSpPr>
        <p:spPr>
          <a:xfrm>
            <a:off x="2715311" y="241445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912391D-2851-FA47-E463-ACF1AD547D63}"/>
              </a:ext>
            </a:extLst>
          </p:cNvPr>
          <p:cNvSpPr/>
          <p:nvPr/>
        </p:nvSpPr>
        <p:spPr>
          <a:xfrm>
            <a:off x="11066831" y="1593462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BD522EF9-C663-E9F2-9F17-5141D1D7170D}"/>
              </a:ext>
            </a:extLst>
          </p:cNvPr>
          <p:cNvSpPr/>
          <p:nvPr/>
        </p:nvSpPr>
        <p:spPr>
          <a:xfrm>
            <a:off x="10783411" y="247435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689944A-D74E-3814-EB7D-97580DC076C2}"/>
              </a:ext>
            </a:extLst>
          </p:cNvPr>
          <p:cNvSpPr/>
          <p:nvPr/>
        </p:nvSpPr>
        <p:spPr>
          <a:xfrm>
            <a:off x="9296400" y="78745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07CF1176-8DF7-BABC-2BE4-D9835AC544A3}"/>
              </a:ext>
            </a:extLst>
          </p:cNvPr>
          <p:cNvSpPr/>
          <p:nvPr/>
        </p:nvSpPr>
        <p:spPr>
          <a:xfrm>
            <a:off x="7099797" y="78745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BF124A18-8171-2EEE-5EE1-6CB0742E39DB}"/>
              </a:ext>
            </a:extLst>
          </p:cNvPr>
          <p:cNvSpPr/>
          <p:nvPr/>
        </p:nvSpPr>
        <p:spPr>
          <a:xfrm>
            <a:off x="753269" y="1120363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05CF43A0-FF41-6AAE-4B5E-E4F2A67A42BB}"/>
              </a:ext>
            </a:extLst>
          </p:cNvPr>
          <p:cNvSpPr/>
          <p:nvPr/>
        </p:nvSpPr>
        <p:spPr>
          <a:xfrm>
            <a:off x="4734750" y="380199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00EDDCE8-AF5C-0E2F-87EB-013F5FC3C106}"/>
              </a:ext>
            </a:extLst>
          </p:cNvPr>
          <p:cNvSpPr/>
          <p:nvPr/>
        </p:nvSpPr>
        <p:spPr>
          <a:xfrm>
            <a:off x="10882572" y="4784329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BAD7FE7A-37F4-0620-F976-7A6BEE8ECD01}"/>
              </a:ext>
            </a:extLst>
          </p:cNvPr>
          <p:cNvSpPr/>
          <p:nvPr/>
        </p:nvSpPr>
        <p:spPr>
          <a:xfrm>
            <a:off x="8524904" y="5145382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E378F980-9A3B-8E24-EB42-4A24E75D95DB}"/>
              </a:ext>
            </a:extLst>
          </p:cNvPr>
          <p:cNvSpPr/>
          <p:nvPr/>
        </p:nvSpPr>
        <p:spPr>
          <a:xfrm>
            <a:off x="6309908" y="5410087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E794C815-CF0D-FE71-CC3B-91AD0773FEF8}"/>
              </a:ext>
            </a:extLst>
          </p:cNvPr>
          <p:cNvSpPr/>
          <p:nvPr/>
        </p:nvSpPr>
        <p:spPr>
          <a:xfrm>
            <a:off x="2357120" y="4435787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8335A418-87E5-4FEB-E782-6DEBFA8C5E1D}"/>
              </a:ext>
            </a:extLst>
          </p:cNvPr>
          <p:cNvSpPr/>
          <p:nvPr/>
        </p:nvSpPr>
        <p:spPr>
          <a:xfrm>
            <a:off x="4475480" y="4976743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F1F804F1-AF2D-B6C7-7DD8-26C943DE085C}"/>
              </a:ext>
            </a:extLst>
          </p:cNvPr>
          <p:cNvSpPr/>
          <p:nvPr/>
        </p:nvSpPr>
        <p:spPr>
          <a:xfrm>
            <a:off x="11007991" y="3331502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E2C32AC-501B-ACFD-58A1-9F355D97E6F7}"/>
              </a:ext>
            </a:extLst>
          </p:cNvPr>
          <p:cNvSpPr/>
          <p:nvPr/>
        </p:nvSpPr>
        <p:spPr>
          <a:xfrm>
            <a:off x="396240" y="4984087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4DDD89-95B6-0F5D-124D-38C67405D1C9}"/>
              </a:ext>
            </a:extLst>
          </p:cNvPr>
          <p:cNvSpPr txBox="1"/>
          <p:nvPr/>
        </p:nvSpPr>
        <p:spPr>
          <a:xfrm>
            <a:off x="2700504" y="2512316"/>
            <a:ext cx="9105411" cy="40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F1AF6-18D0-8415-A99B-19B6F232DBD0}"/>
              </a:ext>
            </a:extLst>
          </p:cNvPr>
          <p:cNvSpPr txBox="1"/>
          <p:nvPr/>
        </p:nvSpPr>
        <p:spPr>
          <a:xfrm>
            <a:off x="2891426" y="3067113"/>
            <a:ext cx="87235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3C7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 study groups, to quiz each other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3C7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 someone what you’ve learned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92787-D333-862A-3130-7D10C80DC369}"/>
              </a:ext>
            </a:extLst>
          </p:cNvPr>
          <p:cNvSpPr/>
          <p:nvPr/>
        </p:nvSpPr>
        <p:spPr>
          <a:xfrm>
            <a:off x="3669045" y="818223"/>
            <a:ext cx="8327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093C71">
                    <a:lumMod val="75000"/>
                  </a:srgbClr>
                </a:solidFill>
                <a:effectLst>
                  <a:outerShdw dist="38100" dir="2640000" algn="bl" rotWithShape="0">
                    <a:srgbClr val="093C71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Don’t Do it Alone</a:t>
            </a:r>
          </a:p>
        </p:txBody>
      </p:sp>
      <p:pic>
        <p:nvPicPr>
          <p:cNvPr id="2050" name="Picture 2" descr="5 ways to make studying in a group work for you">
            <a:extLst>
              <a:ext uri="{FF2B5EF4-FFF2-40B4-BE49-F238E27FC236}">
                <a16:creationId xmlns:a16="http://schemas.microsoft.com/office/drawing/2014/main" id="{E442DF4D-AC42-1CE1-B189-E0BD81D0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98339"/>
            <a:ext cx="3743522" cy="18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93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C0F1B-59E8-4FC1-EEAD-6AF5DDA448FB}"/>
              </a:ext>
            </a:extLst>
          </p:cNvPr>
          <p:cNvSpPr txBox="1"/>
          <p:nvPr/>
        </p:nvSpPr>
        <p:spPr>
          <a:xfrm>
            <a:off x="985520" y="520512"/>
            <a:ext cx="10881360" cy="1938992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PRACTISE, PRACTISE, PRACTISE</a:t>
            </a: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E2C32AC-501B-ACFD-58A1-9F355D97E6F7}"/>
              </a:ext>
            </a:extLst>
          </p:cNvPr>
          <p:cNvSpPr/>
          <p:nvPr/>
        </p:nvSpPr>
        <p:spPr>
          <a:xfrm>
            <a:off x="162560" y="168247"/>
            <a:ext cx="1645920" cy="15557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84FBE-47B9-BA6B-64E9-C7D37A991F55}"/>
              </a:ext>
            </a:extLst>
          </p:cNvPr>
          <p:cNvSpPr txBox="1"/>
          <p:nvPr/>
        </p:nvSpPr>
        <p:spPr>
          <a:xfrm>
            <a:off x="434760" y="2982951"/>
            <a:ext cx="11757240" cy="1569660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many practice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Practise them with a time limit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2D97470-DE71-FAF5-D6E3-19470A262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55" y="2093447"/>
            <a:ext cx="19907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93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C0F1B-59E8-4FC1-EEAD-6AF5DDA448FB}"/>
              </a:ext>
            </a:extLst>
          </p:cNvPr>
          <p:cNvSpPr txBox="1"/>
          <p:nvPr/>
        </p:nvSpPr>
        <p:spPr>
          <a:xfrm>
            <a:off x="755681" y="708381"/>
            <a:ext cx="10881360" cy="1015663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Things to AVOID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E2C32AC-501B-ACFD-58A1-9F355D97E6F7}"/>
              </a:ext>
            </a:extLst>
          </p:cNvPr>
          <p:cNvSpPr/>
          <p:nvPr/>
        </p:nvSpPr>
        <p:spPr>
          <a:xfrm>
            <a:off x="162560" y="168247"/>
            <a:ext cx="1645920" cy="15557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84FBE-47B9-BA6B-64E9-C7D37A991F55}"/>
              </a:ext>
            </a:extLst>
          </p:cNvPr>
          <p:cNvSpPr txBox="1"/>
          <p:nvPr/>
        </p:nvSpPr>
        <p:spPr>
          <a:xfrm>
            <a:off x="317741" y="2503823"/>
            <a:ext cx="11757240" cy="1569660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Don’t just “read” over your notes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Don’t just rewrite your notes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 descr="137,690 Avoid Images, Stock Photos &amp; Vectors | Shutterstock">
            <a:extLst>
              <a:ext uri="{FF2B5EF4-FFF2-40B4-BE49-F238E27FC236}">
                <a16:creationId xmlns:a16="http://schemas.microsoft.com/office/drawing/2014/main" id="{FDFC364A-6BB8-AD1D-871F-1A47D561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759" y="4073483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93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C0F1B-59E8-4FC1-EEAD-6AF5DDA448FB}"/>
              </a:ext>
            </a:extLst>
          </p:cNvPr>
          <p:cNvSpPr txBox="1"/>
          <p:nvPr/>
        </p:nvSpPr>
        <p:spPr>
          <a:xfrm>
            <a:off x="655320" y="168247"/>
            <a:ext cx="10881360" cy="923330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Remember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E2C32AC-501B-ACFD-58A1-9F355D97E6F7}"/>
              </a:ext>
            </a:extLst>
          </p:cNvPr>
          <p:cNvSpPr/>
          <p:nvPr/>
        </p:nvSpPr>
        <p:spPr>
          <a:xfrm>
            <a:off x="162560" y="168247"/>
            <a:ext cx="1645920" cy="15557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88EE69-9361-AFE4-A253-16574B6B2C54}"/>
              </a:ext>
            </a:extLst>
          </p:cNvPr>
          <p:cNvSpPr/>
          <p:nvPr/>
        </p:nvSpPr>
        <p:spPr>
          <a:xfrm>
            <a:off x="655320" y="2967335"/>
            <a:ext cx="110731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6B00"/>
                </a:solidFill>
                <a:effectLst>
                  <a:glow rad="228600">
                    <a:srgbClr val="093C7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Study Smarter, not Harder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6B00"/>
              </a:solidFill>
              <a:effectLst>
                <a:glow rad="228600">
                  <a:srgbClr val="093C71">
                    <a:satMod val="175000"/>
                    <a:alpha val="40000"/>
                  </a:srgb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9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1824" y="732792"/>
            <a:ext cx="6844044" cy="5907619"/>
          </a:xfr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816" y="4362876"/>
            <a:ext cx="4555005" cy="1025395"/>
          </a:xfrm>
        </p:spPr>
        <p:txBody>
          <a:bodyPr/>
          <a:lstStyle/>
          <a:p>
            <a:r>
              <a:rPr lang="en-US" sz="3600" dirty="0"/>
              <a:t>Test Taking Skills</a:t>
            </a:r>
            <a:endParaRPr lang="en-US" sz="3600" noProof="1"/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493" y="438827"/>
            <a:ext cx="6249625" cy="161034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>
                <a:solidFill>
                  <a:srgbClr val="093C71"/>
                </a:solidFill>
              </a:rPr>
              <a:t>Preparing for Exams at IONA</a:t>
            </a:r>
          </a:p>
        </p:txBody>
      </p:sp>
      <p:pic>
        <p:nvPicPr>
          <p:cNvPr id="1026" name="Picture 2" descr="Iona Catholic Secondary School">
            <a:extLst>
              <a:ext uri="{FF2B5EF4-FFF2-40B4-BE49-F238E27FC236}">
                <a16:creationId xmlns:a16="http://schemas.microsoft.com/office/drawing/2014/main" id="{69495DC9-4E38-B17E-5592-DFF763F0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28" y="1038233"/>
            <a:ext cx="1412122" cy="26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8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C0F1B-59E8-4FC1-EEAD-6AF5DDA448FB}"/>
              </a:ext>
            </a:extLst>
          </p:cNvPr>
          <p:cNvSpPr txBox="1"/>
          <p:nvPr/>
        </p:nvSpPr>
        <p:spPr>
          <a:xfrm>
            <a:off x="1430261" y="484480"/>
            <a:ext cx="10761739" cy="923330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WHAT YOU KNOW</a:t>
            </a: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E2C32AC-501B-ACFD-58A1-9F355D97E6F7}"/>
              </a:ext>
            </a:extLst>
          </p:cNvPr>
          <p:cNvSpPr/>
          <p:nvPr/>
        </p:nvSpPr>
        <p:spPr>
          <a:xfrm>
            <a:off x="162560" y="168247"/>
            <a:ext cx="1645920" cy="15557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84FBE-47B9-BA6B-64E9-C7D37A991F55}"/>
              </a:ext>
            </a:extLst>
          </p:cNvPr>
          <p:cNvSpPr txBox="1"/>
          <p:nvPr/>
        </p:nvSpPr>
        <p:spPr>
          <a:xfrm>
            <a:off x="345550" y="2224668"/>
            <a:ext cx="11846450" cy="4247317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Skim the whole test/exam first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with the questions you definitely know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you’re stuck on a question, skip it and go back later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C0F1B-59E8-4FC1-EEAD-6AF5DDA448FB}"/>
              </a:ext>
            </a:extLst>
          </p:cNvPr>
          <p:cNvSpPr txBox="1"/>
          <p:nvPr/>
        </p:nvSpPr>
        <p:spPr>
          <a:xfrm>
            <a:off x="1430261" y="484480"/>
            <a:ext cx="10761739" cy="923330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Knowledge Dump</a:t>
            </a: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E2C32AC-501B-ACFD-58A1-9F355D97E6F7}"/>
              </a:ext>
            </a:extLst>
          </p:cNvPr>
          <p:cNvSpPr/>
          <p:nvPr/>
        </p:nvSpPr>
        <p:spPr>
          <a:xfrm>
            <a:off x="162560" y="168247"/>
            <a:ext cx="1645920" cy="15557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84FBE-47B9-BA6B-64E9-C7D37A991F55}"/>
              </a:ext>
            </a:extLst>
          </p:cNvPr>
          <p:cNvSpPr txBox="1"/>
          <p:nvPr/>
        </p:nvSpPr>
        <p:spPr>
          <a:xfrm>
            <a:off x="345550" y="2224668"/>
            <a:ext cx="11846450" cy="3416320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down what you know</a:t>
            </a: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Mnemonics</a:t>
            </a: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Acronyms</a:t>
            </a: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Formulas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0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4DDD89-95B6-0F5D-124D-38C67405D1C9}"/>
              </a:ext>
            </a:extLst>
          </p:cNvPr>
          <p:cNvSpPr txBox="1"/>
          <p:nvPr/>
        </p:nvSpPr>
        <p:spPr>
          <a:xfrm>
            <a:off x="2700504" y="2512316"/>
            <a:ext cx="9105411" cy="40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F1AF6-18D0-8415-A99B-19B6F232DBD0}"/>
              </a:ext>
            </a:extLst>
          </p:cNvPr>
          <p:cNvSpPr txBox="1"/>
          <p:nvPr/>
        </p:nvSpPr>
        <p:spPr>
          <a:xfrm>
            <a:off x="2891426" y="3067113"/>
            <a:ext cx="87235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3C7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 the questions to see what you are ASKED to do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3C7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Underline or highlight key words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3C7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Answer the question!!!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92787-D333-862A-3130-7D10C80DC369}"/>
              </a:ext>
            </a:extLst>
          </p:cNvPr>
          <p:cNvSpPr/>
          <p:nvPr/>
        </p:nvSpPr>
        <p:spPr>
          <a:xfrm>
            <a:off x="3694445" y="1531981"/>
            <a:ext cx="8327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6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093C71">
                    <a:lumMod val="75000"/>
                  </a:srgbClr>
                </a:solidFill>
                <a:effectLst>
                  <a:outerShdw dist="38100" dir="2640000" algn="bl" rotWithShape="0">
                    <a:srgbClr val="093C71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Look for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6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093C71">
                    <a:lumMod val="75000"/>
                  </a:srgbClr>
                </a:solidFill>
                <a:effectLst>
                  <a:outerShdw dist="38100" dir="2640000" algn="bl" rotWithShape="0">
                    <a:srgbClr val="093C71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Action Words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prstClr val="white"/>
                </a:solidFill>
                <a:prstDash val="solid"/>
              </a:ln>
              <a:solidFill>
                <a:srgbClr val="093C71">
                  <a:lumMod val="75000"/>
                </a:srgbClr>
              </a:solidFill>
              <a:effectLst>
                <a:outerShdw dist="38100" dir="2640000" algn="bl" rotWithShape="0">
                  <a:srgbClr val="093C71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5 ways to make studying in a group work for you">
            <a:extLst>
              <a:ext uri="{FF2B5EF4-FFF2-40B4-BE49-F238E27FC236}">
                <a16:creationId xmlns:a16="http://schemas.microsoft.com/office/drawing/2014/main" id="{E442DF4D-AC42-1CE1-B189-E0BD81D0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98339"/>
            <a:ext cx="3743522" cy="18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1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C0F1B-59E8-4FC1-EEAD-6AF5DDA448FB}"/>
              </a:ext>
            </a:extLst>
          </p:cNvPr>
          <p:cNvSpPr txBox="1"/>
          <p:nvPr/>
        </p:nvSpPr>
        <p:spPr>
          <a:xfrm>
            <a:off x="1430261" y="484480"/>
            <a:ext cx="10761739" cy="923330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 A Plan</a:t>
            </a: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E2C32AC-501B-ACFD-58A1-9F355D97E6F7}"/>
              </a:ext>
            </a:extLst>
          </p:cNvPr>
          <p:cNvSpPr/>
          <p:nvPr/>
        </p:nvSpPr>
        <p:spPr>
          <a:xfrm>
            <a:off x="162560" y="168247"/>
            <a:ext cx="1645920" cy="15557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84FBE-47B9-BA6B-64E9-C7D37A991F55}"/>
              </a:ext>
            </a:extLst>
          </p:cNvPr>
          <p:cNvSpPr txBox="1"/>
          <p:nvPr/>
        </p:nvSpPr>
        <p:spPr>
          <a:xfrm>
            <a:off x="345550" y="2136338"/>
            <a:ext cx="11846450" cy="3416320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Scan your exam/test to see how much time you should spend on each question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all your time</a:t>
            </a:r>
          </a:p>
        </p:txBody>
      </p:sp>
    </p:spTree>
    <p:extLst>
      <p:ext uri="{BB962C8B-B14F-4D97-AF65-F5344CB8AC3E}">
        <p14:creationId xmlns:p14="http://schemas.microsoft.com/office/powerpoint/2010/main" val="15099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1824" y="732792"/>
            <a:ext cx="6844044" cy="5907619"/>
          </a:xfrm>
        </p:spPr>
      </p:pic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493" y="438827"/>
            <a:ext cx="6249625" cy="161034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>
                <a:solidFill>
                  <a:srgbClr val="093C71"/>
                </a:solidFill>
              </a:rPr>
              <a:t>Preparing for Exams at IONA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27662064-9191-36EC-375F-A18832BAE2E9}"/>
              </a:ext>
            </a:extLst>
          </p:cNvPr>
          <p:cNvSpPr txBox="1">
            <a:spLocks/>
          </p:cNvSpPr>
          <p:nvPr/>
        </p:nvSpPr>
        <p:spPr>
          <a:xfrm>
            <a:off x="442519" y="4218525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 anchor="t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Study Spaces </a:t>
            </a:r>
            <a:endParaRPr kumimoji="0" lang="en-US" sz="4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6" name="Picture 2" descr="Iona Catholic Secondary School">
            <a:extLst>
              <a:ext uri="{FF2B5EF4-FFF2-40B4-BE49-F238E27FC236}">
                <a16:creationId xmlns:a16="http://schemas.microsoft.com/office/drawing/2014/main" id="{69495DC9-4E38-B17E-5592-DFF763F0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28" y="1038233"/>
            <a:ext cx="1412122" cy="26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50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What to do during a test">
            <a:hlinkClick r:id="" action="ppaction://media"/>
            <a:extLst>
              <a:ext uri="{FF2B5EF4-FFF2-40B4-BE49-F238E27FC236}">
                <a16:creationId xmlns:a16="http://schemas.microsoft.com/office/drawing/2014/main" id="{AD9B60FB-171C-25E6-CC66-5341471B2F93}"/>
              </a:ext>
            </a:extLst>
          </p:cNvPr>
          <p:cNvPicPr>
            <a:picLocks noGrp="1" noRot="1" noChangeAspect="1"/>
          </p:cNvPicPr>
          <p:nvPr>
            <p:ph type="media" sz="quarter"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2813" y="273050"/>
            <a:ext cx="10367962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C0F1B-59E8-4FC1-EEAD-6AF5DDA448FB}"/>
              </a:ext>
            </a:extLst>
          </p:cNvPr>
          <p:cNvSpPr txBox="1"/>
          <p:nvPr/>
        </p:nvSpPr>
        <p:spPr>
          <a:xfrm>
            <a:off x="74772" y="2531586"/>
            <a:ext cx="4290852" cy="2585323"/>
          </a:xfrm>
          <a:prstGeom prst="rect">
            <a:avLst/>
          </a:prstGeom>
          <a:solidFill>
            <a:schemeClr val="bg1">
              <a:alpha val="36000"/>
            </a:schemeClr>
          </a:solidFill>
          <a:ln w="31750"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You Study Has an Effect on...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E0D9C-E54B-05DD-E368-8CFBB84F6B61}"/>
              </a:ext>
            </a:extLst>
          </p:cNvPr>
          <p:cNvSpPr txBox="1"/>
          <p:nvPr/>
        </p:nvSpPr>
        <p:spPr>
          <a:xfrm>
            <a:off x="6155531" y="1120456"/>
            <a:ext cx="516128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time management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B8704-7BC9-42B3-6306-C8E136331F74}"/>
              </a:ext>
            </a:extLst>
          </p:cNvPr>
          <p:cNvSpPr txBox="1"/>
          <p:nvPr/>
        </p:nvSpPr>
        <p:spPr>
          <a:xfrm>
            <a:off x="6119812" y="2636956"/>
            <a:ext cx="516128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accuracy of your work (less errors)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D2ACC-97E0-2EED-680E-661EDB958EEB}"/>
              </a:ext>
            </a:extLst>
          </p:cNvPr>
          <p:cNvSpPr txBox="1"/>
          <p:nvPr/>
        </p:nvSpPr>
        <p:spPr>
          <a:xfrm>
            <a:off x="5988844" y="4447451"/>
            <a:ext cx="541924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Work completion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749A3D-40E3-8A5E-4D43-A1F6B0DEBFCD}"/>
              </a:ext>
            </a:extLst>
          </p:cNvPr>
          <p:cNvCxnSpPr/>
          <p:nvPr/>
        </p:nvCxnSpPr>
        <p:spPr>
          <a:xfrm flipV="1">
            <a:off x="4439920" y="1717040"/>
            <a:ext cx="1580990" cy="10668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0DD635-38DB-0748-25FF-9E3F343DE413}"/>
              </a:ext>
            </a:extLst>
          </p:cNvPr>
          <p:cNvCxnSpPr>
            <a:cxnSpLocks/>
          </p:cNvCxnSpPr>
          <p:nvPr/>
        </p:nvCxnSpPr>
        <p:spPr>
          <a:xfrm>
            <a:off x="4439920" y="3181399"/>
            <a:ext cx="148336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11B94C-6750-620E-E10C-1877209E71EC}"/>
              </a:ext>
            </a:extLst>
          </p:cNvPr>
          <p:cNvCxnSpPr>
            <a:cxnSpLocks/>
          </p:cNvCxnSpPr>
          <p:nvPr/>
        </p:nvCxnSpPr>
        <p:spPr>
          <a:xfrm>
            <a:off x="4440398" y="3533727"/>
            <a:ext cx="1482882" cy="108907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FA2CD85-A228-FBA5-F8A6-6A9E1322E361}"/>
              </a:ext>
            </a:extLst>
          </p:cNvPr>
          <p:cNvSpPr/>
          <p:nvPr/>
        </p:nvSpPr>
        <p:spPr>
          <a:xfrm>
            <a:off x="2715311" y="241445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912391D-2851-FA47-E463-ACF1AD547D63}"/>
              </a:ext>
            </a:extLst>
          </p:cNvPr>
          <p:cNvSpPr/>
          <p:nvPr/>
        </p:nvSpPr>
        <p:spPr>
          <a:xfrm>
            <a:off x="11066831" y="1593462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BD522EF9-C663-E9F2-9F17-5141D1D7170D}"/>
              </a:ext>
            </a:extLst>
          </p:cNvPr>
          <p:cNvSpPr/>
          <p:nvPr/>
        </p:nvSpPr>
        <p:spPr>
          <a:xfrm>
            <a:off x="10783411" y="247435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689944A-D74E-3814-EB7D-97580DC076C2}"/>
              </a:ext>
            </a:extLst>
          </p:cNvPr>
          <p:cNvSpPr/>
          <p:nvPr/>
        </p:nvSpPr>
        <p:spPr>
          <a:xfrm>
            <a:off x="9296400" y="78745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07CF1176-8DF7-BABC-2BE4-D9835AC544A3}"/>
              </a:ext>
            </a:extLst>
          </p:cNvPr>
          <p:cNvSpPr/>
          <p:nvPr/>
        </p:nvSpPr>
        <p:spPr>
          <a:xfrm>
            <a:off x="7099797" y="78745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BF124A18-8171-2EEE-5EE1-6CB0742E39DB}"/>
              </a:ext>
            </a:extLst>
          </p:cNvPr>
          <p:cNvSpPr/>
          <p:nvPr/>
        </p:nvSpPr>
        <p:spPr>
          <a:xfrm>
            <a:off x="753269" y="1120363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05CF43A0-FF41-6AAE-4B5E-E4F2A67A42BB}"/>
              </a:ext>
            </a:extLst>
          </p:cNvPr>
          <p:cNvSpPr/>
          <p:nvPr/>
        </p:nvSpPr>
        <p:spPr>
          <a:xfrm>
            <a:off x="4734750" y="380199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00EDDCE8-AF5C-0E2F-87EB-013F5FC3C106}"/>
              </a:ext>
            </a:extLst>
          </p:cNvPr>
          <p:cNvSpPr/>
          <p:nvPr/>
        </p:nvSpPr>
        <p:spPr>
          <a:xfrm>
            <a:off x="10882572" y="4784329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BAD7FE7A-37F4-0620-F976-7A6BEE8ECD01}"/>
              </a:ext>
            </a:extLst>
          </p:cNvPr>
          <p:cNvSpPr/>
          <p:nvPr/>
        </p:nvSpPr>
        <p:spPr>
          <a:xfrm>
            <a:off x="8524904" y="5145382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E378F980-9A3B-8E24-EB42-4A24E75D95DB}"/>
              </a:ext>
            </a:extLst>
          </p:cNvPr>
          <p:cNvSpPr/>
          <p:nvPr/>
        </p:nvSpPr>
        <p:spPr>
          <a:xfrm>
            <a:off x="6309908" y="5410087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E794C815-CF0D-FE71-CC3B-91AD0773FEF8}"/>
              </a:ext>
            </a:extLst>
          </p:cNvPr>
          <p:cNvSpPr/>
          <p:nvPr/>
        </p:nvSpPr>
        <p:spPr>
          <a:xfrm>
            <a:off x="2420952" y="4976742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8335A418-87E5-4FEB-E782-6DEBFA8C5E1D}"/>
              </a:ext>
            </a:extLst>
          </p:cNvPr>
          <p:cNvSpPr/>
          <p:nvPr/>
        </p:nvSpPr>
        <p:spPr>
          <a:xfrm>
            <a:off x="4475480" y="4976743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F1F804F1-AF2D-B6C7-7DD8-26C943DE085C}"/>
              </a:ext>
            </a:extLst>
          </p:cNvPr>
          <p:cNvSpPr/>
          <p:nvPr/>
        </p:nvSpPr>
        <p:spPr>
          <a:xfrm>
            <a:off x="11007991" y="3331502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E2C32AC-501B-ACFD-58A1-9F355D97E6F7}"/>
              </a:ext>
            </a:extLst>
          </p:cNvPr>
          <p:cNvSpPr/>
          <p:nvPr/>
        </p:nvSpPr>
        <p:spPr>
          <a:xfrm>
            <a:off x="396240" y="4984087"/>
            <a:ext cx="1046480" cy="9461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4DDD89-95B6-0F5D-124D-38C67405D1C9}"/>
              </a:ext>
            </a:extLst>
          </p:cNvPr>
          <p:cNvSpPr txBox="1"/>
          <p:nvPr/>
        </p:nvSpPr>
        <p:spPr>
          <a:xfrm>
            <a:off x="3290908" y="1707267"/>
            <a:ext cx="8856000" cy="511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A picture containing indoor, wall, floor, white&#10;&#10;Description automatically generated">
            <a:extLst>
              <a:ext uri="{FF2B5EF4-FFF2-40B4-BE49-F238E27FC236}">
                <a16:creationId xmlns:a16="http://schemas.microsoft.com/office/drawing/2014/main" id="{2DFB75DF-A318-1980-10A4-1511BB98B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051" y="217768"/>
            <a:ext cx="2813202" cy="37943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6F1AF6-18D0-8415-A99B-19B6F232DBD0}"/>
              </a:ext>
            </a:extLst>
          </p:cNvPr>
          <p:cNvSpPr txBox="1"/>
          <p:nvPr/>
        </p:nvSpPr>
        <p:spPr>
          <a:xfrm>
            <a:off x="3444622" y="1780374"/>
            <a:ext cx="8747378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Desk/table and chair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Access to power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good light source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comfortable temperature setting to ensure productivity.  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Remove excess clutter to make use of the space that you have.  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Remove anything that will distract you from your work.  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264BE-4135-857F-6DC2-D22562F123B3}"/>
              </a:ext>
            </a:extLst>
          </p:cNvPr>
          <p:cNvSpPr txBox="1"/>
          <p:nvPr/>
        </p:nvSpPr>
        <p:spPr>
          <a:xfrm>
            <a:off x="3768328" y="214312"/>
            <a:ext cx="753665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93C7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Setting Up Your Study Space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93C7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(Basic Requirements...)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93C71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1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C0F1B-59E8-4FC1-EEAD-6AF5DDA448FB}"/>
              </a:ext>
            </a:extLst>
          </p:cNvPr>
          <p:cNvSpPr txBox="1"/>
          <p:nvPr/>
        </p:nvSpPr>
        <p:spPr>
          <a:xfrm>
            <a:off x="3042336" y="1311929"/>
            <a:ext cx="5845017" cy="830997"/>
          </a:xfrm>
          <a:prstGeom prst="rect">
            <a:avLst/>
          </a:prstGeom>
          <a:solidFill>
            <a:srgbClr val="093C71">
              <a:alpha val="36000"/>
            </a:srgbClr>
          </a:solidFill>
          <a:ln w="317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 SPACE TIP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E2C32AC-501B-ACFD-58A1-9F355D97E6F7}"/>
              </a:ext>
            </a:extLst>
          </p:cNvPr>
          <p:cNvSpPr/>
          <p:nvPr/>
        </p:nvSpPr>
        <p:spPr>
          <a:xfrm>
            <a:off x="162560" y="168247"/>
            <a:ext cx="1645920" cy="15557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84FBE-47B9-BA6B-64E9-C7D37A991F55}"/>
              </a:ext>
            </a:extLst>
          </p:cNvPr>
          <p:cNvSpPr txBox="1"/>
          <p:nvPr/>
        </p:nvSpPr>
        <p:spPr>
          <a:xfrm>
            <a:off x="162560" y="2960749"/>
            <a:ext cx="11757240" cy="1754326"/>
          </a:xfrm>
          <a:prstGeom prst="rect">
            <a:avLst/>
          </a:prstGeom>
          <a:solidFill>
            <a:srgbClr val="093C71">
              <a:alpha val="38000"/>
            </a:srgbClr>
          </a:solidFill>
          <a:ln w="317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Setting up your work space to ensure productivity, is time well spent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D19C2E1-DA66-4120-5B75-ED663037AC4A}"/>
              </a:ext>
            </a:extLst>
          </p:cNvPr>
          <p:cNvSpPr/>
          <p:nvPr/>
        </p:nvSpPr>
        <p:spPr>
          <a:xfrm>
            <a:off x="11259184" y="5490339"/>
            <a:ext cx="348139" cy="388985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2FDC642-76C2-3549-56AE-505407CBB76F}"/>
              </a:ext>
            </a:extLst>
          </p:cNvPr>
          <p:cNvSpPr/>
          <p:nvPr/>
        </p:nvSpPr>
        <p:spPr>
          <a:xfrm>
            <a:off x="9735184" y="5490339"/>
            <a:ext cx="1145858" cy="984298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73A75151-8BF4-03C1-40E0-DF9DE99E660D}"/>
              </a:ext>
            </a:extLst>
          </p:cNvPr>
          <p:cNvSpPr/>
          <p:nvPr/>
        </p:nvSpPr>
        <p:spPr>
          <a:xfrm>
            <a:off x="10735309" y="6049933"/>
            <a:ext cx="705327" cy="627110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17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1824" y="732792"/>
            <a:ext cx="6844044" cy="5907619"/>
          </a:xfr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816" y="4362876"/>
            <a:ext cx="4555005" cy="1025395"/>
          </a:xfrm>
        </p:spPr>
        <p:txBody>
          <a:bodyPr/>
          <a:lstStyle/>
          <a:p>
            <a:r>
              <a:rPr lang="en-US" sz="3600" dirty="0"/>
              <a:t>Study Skills</a:t>
            </a:r>
            <a:endParaRPr lang="en-US" sz="3600" noProof="1"/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493" y="438827"/>
            <a:ext cx="6249625" cy="161034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>
                <a:solidFill>
                  <a:srgbClr val="093C71"/>
                </a:solidFill>
              </a:rPr>
              <a:t>Preparing for Exams at IONA</a:t>
            </a:r>
          </a:p>
        </p:txBody>
      </p:sp>
      <p:pic>
        <p:nvPicPr>
          <p:cNvPr id="1026" name="Picture 2" descr="Iona Catholic Secondary School">
            <a:extLst>
              <a:ext uri="{FF2B5EF4-FFF2-40B4-BE49-F238E27FC236}">
                <a16:creationId xmlns:a16="http://schemas.microsoft.com/office/drawing/2014/main" id="{69495DC9-4E38-B17E-5592-DFF763F0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28" y="1038233"/>
            <a:ext cx="1412122" cy="26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93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C0F1B-59E8-4FC1-EEAD-6AF5DDA448FB}"/>
              </a:ext>
            </a:extLst>
          </p:cNvPr>
          <p:cNvSpPr txBox="1"/>
          <p:nvPr/>
        </p:nvSpPr>
        <p:spPr>
          <a:xfrm>
            <a:off x="655320" y="1724044"/>
            <a:ext cx="10881360" cy="830997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by focusing on KEY concepts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E2C32AC-501B-ACFD-58A1-9F355D97E6F7}"/>
              </a:ext>
            </a:extLst>
          </p:cNvPr>
          <p:cNvSpPr/>
          <p:nvPr/>
        </p:nvSpPr>
        <p:spPr>
          <a:xfrm>
            <a:off x="162560" y="168247"/>
            <a:ext cx="1645920" cy="15557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84FBE-47B9-BA6B-64E9-C7D37A991F55}"/>
              </a:ext>
            </a:extLst>
          </p:cNvPr>
          <p:cNvSpPr txBox="1"/>
          <p:nvPr/>
        </p:nvSpPr>
        <p:spPr>
          <a:xfrm>
            <a:off x="2937720" y="586105"/>
            <a:ext cx="6316560" cy="1015663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Ideas First 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8279FB1-C8D4-D28A-DCEC-FC1F2518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720" y="2780991"/>
            <a:ext cx="6666106" cy="33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4DDD89-95B6-0F5D-124D-38C67405D1C9}"/>
              </a:ext>
            </a:extLst>
          </p:cNvPr>
          <p:cNvSpPr txBox="1"/>
          <p:nvPr/>
        </p:nvSpPr>
        <p:spPr>
          <a:xfrm>
            <a:off x="424607" y="2601910"/>
            <a:ext cx="9024616" cy="38801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F1AF6-18D0-8415-A99B-19B6F232DBD0}"/>
              </a:ext>
            </a:extLst>
          </p:cNvPr>
          <p:cNvSpPr txBox="1"/>
          <p:nvPr/>
        </p:nvSpPr>
        <p:spPr>
          <a:xfrm>
            <a:off x="725657" y="2736098"/>
            <a:ext cx="87235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3C7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Don’t just memorize information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3C7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Try to understand what is happening and why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93C7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Draw Diagrams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92787-D333-862A-3130-7D10C80DC369}"/>
              </a:ext>
            </a:extLst>
          </p:cNvPr>
          <p:cNvSpPr/>
          <p:nvPr/>
        </p:nvSpPr>
        <p:spPr>
          <a:xfrm>
            <a:off x="3669045" y="818223"/>
            <a:ext cx="8327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093C71">
                    <a:lumMod val="75000"/>
                  </a:srgbClr>
                </a:solidFill>
                <a:effectLst>
                  <a:outerShdw dist="38100" dir="2640000" algn="bl" rotWithShape="0">
                    <a:srgbClr val="093C71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UNDERSTAND Concepts</a:t>
            </a:r>
          </a:p>
        </p:txBody>
      </p:sp>
      <p:pic>
        <p:nvPicPr>
          <p:cNvPr id="1028" name="Picture 4" descr="Understanding Stock Illustrations – 28,675 Understanding Stock  Illustrations, Vectors &amp; Clipart - Dreamstime">
            <a:extLst>
              <a:ext uri="{FF2B5EF4-FFF2-40B4-BE49-F238E27FC236}">
                <a16:creationId xmlns:a16="http://schemas.microsoft.com/office/drawing/2014/main" id="{0CCB53A1-AFA2-B61D-97CE-1B578FFF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5" y="203740"/>
            <a:ext cx="2700504" cy="196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awing Substantially Activates the Brain to Learn and Understand - Big  Paper Strategy">
            <a:extLst>
              <a:ext uri="{FF2B5EF4-FFF2-40B4-BE49-F238E27FC236}">
                <a16:creationId xmlns:a16="http://schemas.microsoft.com/office/drawing/2014/main" id="{2BD1EA51-48DB-2E9D-36CB-D78B0EE4E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80" y="1875741"/>
            <a:ext cx="4272185" cy="223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93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C0F1B-59E8-4FC1-EEAD-6AF5DDA448FB}"/>
              </a:ext>
            </a:extLst>
          </p:cNvPr>
          <p:cNvSpPr txBox="1"/>
          <p:nvPr/>
        </p:nvSpPr>
        <p:spPr>
          <a:xfrm>
            <a:off x="1430261" y="484480"/>
            <a:ext cx="10761739" cy="923330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IT’S ALL ABOUT THE RECALL</a:t>
            </a: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E2C32AC-501B-ACFD-58A1-9F355D97E6F7}"/>
              </a:ext>
            </a:extLst>
          </p:cNvPr>
          <p:cNvSpPr/>
          <p:nvPr/>
        </p:nvSpPr>
        <p:spPr>
          <a:xfrm>
            <a:off x="162560" y="168247"/>
            <a:ext cx="1645920" cy="1555797"/>
          </a:xfrm>
          <a:prstGeom prst="star5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84FBE-47B9-BA6B-64E9-C7D37A991F55}"/>
              </a:ext>
            </a:extLst>
          </p:cNvPr>
          <p:cNvSpPr txBox="1"/>
          <p:nvPr/>
        </p:nvSpPr>
        <p:spPr>
          <a:xfrm>
            <a:off x="345550" y="2224668"/>
            <a:ext cx="11846450" cy="2585323"/>
          </a:xfrm>
          <a:prstGeom prst="rect">
            <a:avLst/>
          </a:prstGeom>
          <a:solidFill>
            <a:srgbClr val="093C7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Force yourself to recall facts 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Leave longer time intervals between when you recall these facts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5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win32_fixed.potx" id="{2C639CDD-A0B3-42DE-8D13-E3D1D34BDE3F}" vid="{766C223A-0C80-4BB0-B94C-D15462F107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680D9C0772C4AB10BD925773B1ABE" ma:contentTypeVersion="3" ma:contentTypeDescription="Create a new document." ma:contentTypeScope="" ma:versionID="966ee6d1f657b84437182a3396402c1e">
  <xsd:schema xmlns:xsd="http://www.w3.org/2001/XMLSchema" xmlns:xs="http://www.w3.org/2001/XMLSchema" xmlns:p="http://schemas.microsoft.com/office/2006/metadata/properties" xmlns:ns1="http://schemas.microsoft.com/sharepoint/v3" xmlns:ns2="105f3612-dee4-4397-bd67-bde98041de18" targetNamespace="http://schemas.microsoft.com/office/2006/metadata/properties" ma:root="true" ma:fieldsID="3d34abcc6c205c6f5f26319f343642f5" ns1:_="" ns2:_="">
    <xsd:import namespace="http://schemas.microsoft.com/sharepoint/v3"/>
    <xsd:import namespace="105f3612-dee4-4397-bd67-bde98041de1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f3612-dee4-4397-bd67-bde98041de18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Month xmlns="105f3612-dee4-4397-bd67-bde98041de18" xsi:nil="true"/>
    <Year xmlns="105f3612-dee4-4397-bd67-bde98041de18" xsi:nil="true"/>
  </documentManagement>
</p:properties>
</file>

<file path=customXml/itemProps1.xml><?xml version="1.0" encoding="utf-8"?>
<ds:datastoreItem xmlns:ds="http://schemas.openxmlformats.org/officeDocument/2006/customXml" ds:itemID="{58460F52-A566-419A-8F66-8E57E0D2147B}"/>
</file>

<file path=customXml/itemProps2.xml><?xml version="1.0" encoding="utf-8"?>
<ds:datastoreItem xmlns:ds="http://schemas.openxmlformats.org/officeDocument/2006/customXml" ds:itemID="{92574D9D-4F6C-43A1-B3EF-79B72329C199}"/>
</file>

<file path=customXml/itemProps3.xml><?xml version="1.0" encoding="utf-8"?>
<ds:datastoreItem xmlns:ds="http://schemas.openxmlformats.org/officeDocument/2006/customXml" ds:itemID="{230FDA48-9609-4721-A355-47BA0274E314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694</Words>
  <Application>Microsoft Office PowerPoint</Application>
  <PresentationFormat>Widescreen</PresentationFormat>
  <Paragraphs>93</Paragraphs>
  <Slides>20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Wingdings</vt:lpstr>
      <vt:lpstr>1_Office Theme</vt:lpstr>
      <vt:lpstr>Preparing for Exams at IONA 2 </vt:lpstr>
      <vt:lpstr>Preparing for Exams at IONA</vt:lpstr>
      <vt:lpstr>PowerPoint Presentation</vt:lpstr>
      <vt:lpstr>PowerPoint Presentation</vt:lpstr>
      <vt:lpstr>PowerPoint Presentation</vt:lpstr>
      <vt:lpstr>Preparing for Exams at IONA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Preparing for Exams at IONA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Exams at IONA</dc:title>
  <dc:creator>Cini, Carl</dc:creator>
  <cp:lastModifiedBy>Cini, Carl</cp:lastModifiedBy>
  <cp:revision>4</cp:revision>
  <dcterms:created xsi:type="dcterms:W3CDTF">2022-12-12T20:41:40Z</dcterms:created>
  <dcterms:modified xsi:type="dcterms:W3CDTF">2023-06-11T15:18:51Z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0x010100E6C680D9C0772C4AB10BD925773B1ABE</vt:lpwstr>
  </property>
</Properties>
</file>